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671" r:id="rId2"/>
    <p:sldId id="648" r:id="rId3"/>
    <p:sldId id="698" r:id="rId4"/>
    <p:sldId id="700" r:id="rId5"/>
    <p:sldId id="702" r:id="rId6"/>
    <p:sldId id="662" r:id="rId7"/>
    <p:sldId id="661" r:id="rId8"/>
    <p:sldId id="588" r:id="rId9"/>
    <p:sldId id="640" r:id="rId10"/>
    <p:sldId id="676" r:id="rId11"/>
    <p:sldId id="677" r:id="rId12"/>
    <p:sldId id="687" r:id="rId13"/>
    <p:sldId id="663" r:id="rId14"/>
    <p:sldId id="664" r:id="rId15"/>
    <p:sldId id="665" r:id="rId16"/>
    <p:sldId id="646" r:id="rId17"/>
    <p:sldId id="647" r:id="rId18"/>
    <p:sldId id="701" r:id="rId19"/>
    <p:sldId id="678" r:id="rId20"/>
    <p:sldId id="686" r:id="rId21"/>
    <p:sldId id="685" r:id="rId22"/>
    <p:sldId id="680" r:id="rId23"/>
    <p:sldId id="681" r:id="rId24"/>
    <p:sldId id="682" r:id="rId25"/>
    <p:sldId id="683" r:id="rId26"/>
    <p:sldId id="684" r:id="rId27"/>
    <p:sldId id="612" r:id="rId28"/>
    <p:sldId id="613" r:id="rId29"/>
    <p:sldId id="638" r:id="rId30"/>
    <p:sldId id="61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71"/>
            <p14:sldId id="648"/>
            <p14:sldId id="698"/>
            <p14:sldId id="700"/>
            <p14:sldId id="702"/>
            <p14:sldId id="662"/>
            <p14:sldId id="661"/>
            <p14:sldId id="588"/>
            <p14:sldId id="640"/>
            <p14:sldId id="676"/>
            <p14:sldId id="677"/>
            <p14:sldId id="687"/>
            <p14:sldId id="663"/>
            <p14:sldId id="664"/>
            <p14:sldId id="665"/>
            <p14:sldId id="646"/>
            <p14:sldId id="647"/>
            <p14:sldId id="701"/>
            <p14:sldId id="678"/>
            <p14:sldId id="686"/>
            <p14:sldId id="685"/>
            <p14:sldId id="680"/>
            <p14:sldId id="681"/>
            <p14:sldId id="682"/>
            <p14:sldId id="683"/>
            <p14:sldId id="684"/>
            <p14:sldId id="612"/>
            <p14:sldId id="613"/>
            <p14:sldId id="638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  <p:cmAuthor id="1" name="Hamel,Owen" initials="H" lastIdx="7" clrIdx="1">
    <p:extLst>
      <p:ext uri="{19B8F6BF-5375-455C-9EA6-DF929625EA0E}">
        <p15:presenceInfo xmlns:p15="http://schemas.microsoft.com/office/powerpoint/2012/main" userId="Hamel,Ow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3509" autoAdjust="0"/>
  </p:normalViewPr>
  <p:slideViewPr>
    <p:cSldViewPr>
      <p:cViewPr varScale="1">
        <p:scale>
          <a:sx n="95" d="100"/>
          <a:sy n="95" d="100"/>
        </p:scale>
        <p:origin x="10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MODIS image of the Bering Sea, Bering Strait and southern Arctic Ocean acquired 7 May 2000. Image generated from MODIS band 2 (0.85 µm) at 250 m spatial resolution. Detailed structure and leads in the ice pack are apparent. Ice flow from the Bering Strait southward to the Bering Sea is seen in great detail.</a:t>
            </a:r>
          </a:p>
          <a:p>
            <a:endParaRPr/>
          </a:p>
          <a:p>
            <a:r>
              <a:t>Physical land constriction of ice flow s +darkness = ice formation in the winter</a:t>
            </a:r>
          </a:p>
        </p:txBody>
      </p:sp>
    </p:spTree>
    <p:extLst>
      <p:ext uri="{BB962C8B-B14F-4D97-AF65-F5344CB8AC3E}">
        <p14:creationId xmlns:p14="http://schemas.microsoft.com/office/powerpoint/2010/main" val="299918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a </a:t>
            </a:r>
            <a:r>
              <a:rPr lang="en-US" dirty="0" err="1"/>
              <a:t>spatio</a:t>
            </a:r>
            <a:r>
              <a:rPr lang="en-US" dirty="0"/>
              <a:t>-temporal model using VAST with (right)</a:t>
            </a:r>
            <a:r>
              <a:rPr lang="en-US" baseline="0" dirty="0"/>
              <a:t> </a:t>
            </a:r>
            <a:r>
              <a:rPr lang="en-US" dirty="0"/>
              <a:t>or without (left) ROMS reconstruction</a:t>
            </a:r>
            <a:r>
              <a:rPr lang="en-US" baseline="0" dirty="0"/>
              <a:t> of bottom temperature as a log-linear and log-quadratic effect on two linear predictors in a delta model.   Including temperature had little effect on predictions of density, although differences are perhaps noticeable in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16169-3B44-45C6-88AA-56F99B4C0E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0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</a:t>
            </a:r>
            <a:r>
              <a:rPr lang="en-US" baseline="0" dirty="0"/>
              <a:t> the proportion in the EBS (i.e., EBS biomass / EBS+NBS biomass) for models with or without temperature.  The two are similar, although I think its 1998 where there’s some difference (adding temperature leads to lower estimates in NBS) and again in 2016 (where including temperature leads to higher estimates of </a:t>
            </a:r>
            <a:r>
              <a:rPr lang="en-US" baseline="0"/>
              <a:t>NBS biomass)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16169-3B44-45C6-88AA-56F99B4C0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51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C1E2D-6915-48DE-882D-0DD49F79802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ecog.0608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11/ecog.0547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wfsc-assess/geostatistical_delta-GLMM/wiki/Applications" TargetMode="External"/><Relationship Id="rId2" Type="http://schemas.openxmlformats.org/officeDocument/2006/relationships/hyperlink" Target="https://apps-afsc.fisheries.noaa.gov/documents/memo_modsquad_2021_508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-st.fisheries.noaa.gov/dismap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Box 4"/>
          <p:cNvSpPr/>
          <p:nvPr/>
        </p:nvSpPr>
        <p:spPr>
          <a:xfrm>
            <a:off x="5797636" y="6012031"/>
            <a:ext cx="308419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sym typeface="Arial Narrow"/>
              </a:rPr>
              <a:t>NASA MODIS image by Jesse Allen</a:t>
            </a:r>
          </a:p>
        </p:txBody>
      </p:sp>
      <p:sp>
        <p:nvSpPr>
          <p:cNvPr id="313" name="Alaska"/>
          <p:cNvSpPr/>
          <p:nvPr/>
        </p:nvSpPr>
        <p:spPr>
          <a:xfrm>
            <a:off x="5991983" y="1852929"/>
            <a:ext cx="1977266" cy="646327"/>
          </a:xfrm>
          <a:prstGeom prst="rect">
            <a:avLst/>
          </a:prstGeom>
          <a:solidFill>
            <a:srgbClr val="FFFFFF">
              <a:alpha val="6750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b="1">
                <a:solidFill>
                  <a:schemeClr val="accent1">
                    <a:lumOff val="-596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sym typeface="Calibri"/>
              </a:rPr>
              <a:t>Alaska</a:t>
            </a:r>
          </a:p>
        </p:txBody>
      </p:sp>
      <p:sp>
        <p:nvSpPr>
          <p:cNvPr id="314" name="Russia"/>
          <p:cNvSpPr/>
          <p:nvPr/>
        </p:nvSpPr>
        <p:spPr>
          <a:xfrm>
            <a:off x="277842" y="1598930"/>
            <a:ext cx="1977265" cy="646327"/>
          </a:xfrm>
          <a:prstGeom prst="rect">
            <a:avLst/>
          </a:prstGeom>
          <a:solidFill>
            <a:srgbClr val="FFFFFF">
              <a:alpha val="6750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b="1">
                <a:solidFill>
                  <a:schemeClr val="accent1">
                    <a:lumOff val="-596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sym typeface="Calibri"/>
              </a:rPr>
              <a:t>Russia</a:t>
            </a:r>
          </a:p>
        </p:txBody>
      </p:sp>
      <p:sp>
        <p:nvSpPr>
          <p:cNvPr id="315" name="Bering…"/>
          <p:cNvSpPr/>
          <p:nvPr/>
        </p:nvSpPr>
        <p:spPr>
          <a:xfrm>
            <a:off x="2123444" y="3224999"/>
            <a:ext cx="1769105" cy="1158237"/>
          </a:xfrm>
          <a:prstGeom prst="rect">
            <a:avLst/>
          </a:prstGeom>
          <a:solidFill>
            <a:srgbClr val="0C1014">
              <a:alpha val="68581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FFFFFF"/>
                </a:solidFill>
              </a:defRPr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sym typeface="Calibri"/>
              </a:rPr>
              <a:t>Bering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FFFFFF"/>
                </a:solidFill>
              </a:defRPr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sym typeface="Calibri"/>
              </a:rPr>
              <a:t>Sea</a:t>
            </a:r>
          </a:p>
        </p:txBody>
      </p:sp>
      <p:sp>
        <p:nvSpPr>
          <p:cNvPr id="316" name="Bering…"/>
          <p:cNvSpPr/>
          <p:nvPr/>
        </p:nvSpPr>
        <p:spPr>
          <a:xfrm>
            <a:off x="3554031" y="976634"/>
            <a:ext cx="1094169" cy="830993"/>
          </a:xfrm>
          <a:prstGeom prst="rect">
            <a:avLst/>
          </a:prstGeom>
          <a:solidFill>
            <a:srgbClr val="FFFFFF">
              <a:alpha val="6750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08998">
                    <a:lumOff val="-5960"/>
                  </a:srgbClr>
                </a:solidFill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sym typeface="Calibri"/>
              </a:rPr>
              <a:t>Bering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08998">
                    <a:lumOff val="-5960"/>
                  </a:srgbClr>
                </a:solidFill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sym typeface="Calibri"/>
              </a:rPr>
              <a:t>Strait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562600"/>
            <a:ext cx="9144000" cy="1295400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 training workshop for the Vector Autoregressive </a:t>
            </a:r>
            <a:r>
              <a:rPr lang="en-US" sz="3200" dirty="0" err="1">
                <a:solidFill>
                  <a:schemeClr val="bg1"/>
                </a:solidFill>
              </a:rPr>
              <a:t>Spatio</a:t>
            </a:r>
            <a:r>
              <a:rPr lang="en-US" sz="3200" dirty="0">
                <a:solidFill>
                  <a:schemeClr val="bg1"/>
                </a:solidFill>
              </a:rPr>
              <a:t>-Temporal (VAST) model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8600" y="76200"/>
            <a:ext cx="8839200" cy="60960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</a:rPr>
              <a:t>James Thorson, Cole </a:t>
            </a:r>
            <a:r>
              <a:rPr lang="en-GB" sz="3600" b="1" dirty="0" err="1">
                <a:solidFill>
                  <a:schemeClr val="bg1"/>
                </a:solidFill>
              </a:rPr>
              <a:t>Monnahan</a:t>
            </a:r>
            <a:r>
              <a:rPr lang="en-GB" sz="3600" b="1" dirty="0">
                <a:solidFill>
                  <a:schemeClr val="bg1"/>
                </a:solidFill>
              </a:rPr>
              <a:t>, Cecilia O’Leary</a:t>
            </a:r>
          </a:p>
        </p:txBody>
      </p:sp>
    </p:spTree>
    <p:extLst>
      <p:ext uri="{BB962C8B-B14F-4D97-AF65-F5344CB8AC3E}">
        <p14:creationId xmlns:p14="http://schemas.microsoft.com/office/powerpoint/2010/main" val="216169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0678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7300" b="1" dirty="0"/>
              <a:t>Useful outputs</a:t>
            </a:r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r>
              <a:rPr lang="en-US" sz="2800" dirty="0"/>
              <a:t>*** All metrics can be calculated for individual size/age/sex categories *** </a:t>
            </a:r>
            <a:endParaRPr lang="en-US" sz="7200" dirty="0"/>
          </a:p>
          <a:p>
            <a:pPr marL="0" indent="0" algn="ctr">
              <a:buNone/>
            </a:pPr>
            <a:endParaRPr lang="en-US" sz="4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96247"/>
              </p:ext>
            </p:extLst>
          </p:nvPr>
        </p:nvGraphicFramePr>
        <p:xfrm>
          <a:off x="76200" y="1143000"/>
          <a:ext cx="899160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661426773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1106404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Indicator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 of…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6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r>
                        <a:rPr lang="en-US" baseline="0" dirty="0"/>
                        <a:t> abundance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trends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6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0" dirty="0"/>
                        <a:t>ensity dependence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32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Center of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  <a:r>
                        <a:rPr lang="en-US" baseline="0" dirty="0"/>
                        <a:t> shifts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9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Effective area occupied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Expansion</a:t>
                      </a:r>
                      <a:r>
                        <a:rPr lang="en-US" baseline="0" dirty="0"/>
                        <a:t> / collapse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9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Colonization</a:t>
                      </a:r>
                      <a:r>
                        <a:rPr lang="en-US" baseline="0" dirty="0"/>
                        <a:t> / extirpation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Subarea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Availability to different 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3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Correlation with other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Assemblage and species-complex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Overlap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Predation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4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 habitat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Preferred habitats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4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Regional habitat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Basin-scale</a:t>
                      </a:r>
                      <a:r>
                        <a:rPr lang="en-US" baseline="0" dirty="0"/>
                        <a:t> environmental drivers of dynamics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65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Forecasts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Continuously</a:t>
                      </a:r>
                      <a:r>
                        <a:rPr lang="en-US" baseline="0" dirty="0"/>
                        <a:t> bridge from a</a:t>
                      </a:r>
                      <a:r>
                        <a:rPr lang="en-US" dirty="0"/>
                        <a:t>nnual → decadal → end-of-century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434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9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0678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800" b="1" dirty="0"/>
              <a:t>Newer (non-standard) options</a:t>
            </a:r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4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0533"/>
              </p:ext>
            </p:extLst>
          </p:nvPr>
        </p:nvGraphicFramePr>
        <p:xfrm>
          <a:off x="76200" y="1143000"/>
          <a:ext cx="899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661426773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1106404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Indicator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 of…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6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Abundance-weighted condition (annual</a:t>
                      </a:r>
                      <a:r>
                        <a:rPr lang="en-US" baseline="0" dirty="0"/>
                        <a:t> and spatial maps)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6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Size-at-age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Variation</a:t>
                      </a:r>
                      <a:r>
                        <a:rPr lang="en-US" baseline="0" dirty="0"/>
                        <a:t> in realized growth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32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Stomach 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9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Bioenergetics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Comparing</a:t>
                      </a:r>
                      <a:r>
                        <a:rPr lang="en-US" baseline="0" dirty="0"/>
                        <a:t> f</a:t>
                      </a:r>
                      <a:r>
                        <a:rPr lang="en-US" dirty="0"/>
                        <a:t>ood</a:t>
                      </a:r>
                      <a:r>
                        <a:rPr lang="en-US" baseline="0" dirty="0"/>
                        <a:t> demand and supply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9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00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0678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800" b="1" dirty="0"/>
              <a:t>Justification</a:t>
            </a:r>
          </a:p>
          <a:p>
            <a:pPr marL="0" indent="0" algn="ctr">
              <a:buNone/>
            </a:pPr>
            <a:endParaRPr lang="en-US" sz="22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7300" b="1" dirty="0"/>
          </a:p>
          <a:p>
            <a:pPr marL="0" indent="0" algn="ctr">
              <a:buNone/>
            </a:pP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7" y="838200"/>
            <a:ext cx="5547964" cy="600916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143000"/>
            <a:ext cx="2819399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/>
              <a:t>US West Coast Canary rockfish assessment </a:t>
            </a:r>
          </a:p>
          <a:p>
            <a:r>
              <a:rPr lang="en-US" sz="1800" dirty="0"/>
              <a:t>Thorson and Wetzel 2016</a:t>
            </a:r>
          </a:p>
          <a:p>
            <a:r>
              <a:rPr lang="en-US" sz="1800" dirty="0"/>
              <a:t>Single tow in WA 2016 results in 10-fold increase in design-based index for that year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254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Abundance indices</a:t>
            </a:r>
            <a:endParaRPr lang="en-GB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3" descr="C:\Users\James.Thorson\Desktop\UW Hideaway\Collaborations\2014 -- Geostatistical index standardization\2014-08-01_gamma_1000_2_ICESJMS_Submission\All_indices-Com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t="55512" r="-1" b="1253"/>
          <a:stretch/>
        </p:blipFill>
        <p:spPr bwMode="auto">
          <a:xfrm>
            <a:off x="0" y="514348"/>
            <a:ext cx="9144001" cy="64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3244334" y="3167391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Relative abundance</a:t>
            </a:r>
            <a:endParaRPr lang="en-GB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978469" y="704851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182028" y="690563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353892" y="685800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9186" y="685800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630603" y="2740495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427947" y="2758148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225291" y="2740495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8828" y="2746253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39303" y="4830496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356999" y="4806681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436897" y="4830496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630603" y="4822560"/>
            <a:ext cx="1219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227917" y="4876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Conventional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Geostatistical</a:t>
            </a:r>
            <a:endParaRPr lang="en-GB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5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James.Thorson\Desktop\UW Hideaway\Collaborations\2015 -- density-dependent range shifts\2016-02-18-none_nx=1000_restrictNWA_mass\Example_figure--Map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94048" r="26786"/>
          <a:stretch/>
        </p:blipFill>
        <p:spPr bwMode="auto">
          <a:xfrm>
            <a:off x="-1841" y="6477000"/>
            <a:ext cx="23622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52537" y="4098669"/>
            <a:ext cx="20628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380" y="1524000"/>
            <a:ext cx="4115019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/>
              <a:t>Density-dependent habitat selection</a:t>
            </a:r>
          </a:p>
          <a:p>
            <a:r>
              <a:rPr lang="en-US" sz="2000" dirty="0"/>
              <a:t>Do populations shrink their range when abundance is low?</a:t>
            </a:r>
          </a:p>
          <a:p>
            <a:r>
              <a:rPr lang="en-US" sz="2000" dirty="0"/>
              <a:t>Average</a:t>
            </a:r>
          </a:p>
          <a:p>
            <a:pPr lvl="1"/>
            <a:r>
              <a:rPr lang="en-US" sz="1800" dirty="0"/>
              <a:t>Small contraction in range</a:t>
            </a:r>
          </a:p>
          <a:p>
            <a:pPr lvl="1"/>
            <a:r>
              <a:rPr lang="en-US" sz="1800" dirty="0"/>
              <a:t>Greatest in Eastern Bering Sea</a:t>
            </a:r>
            <a:endParaRPr lang="en-GB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16" y="61397"/>
            <a:ext cx="2362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Arrowtooth flounder</a:t>
            </a:r>
          </a:p>
          <a:p>
            <a:pPr algn="ctr"/>
            <a:r>
              <a:rPr lang="en-US" sz="1400" b="1" dirty="0"/>
              <a:t>Eastern Bering Sea</a:t>
            </a:r>
            <a:endParaRPr lang="en-GB" sz="1400" b="1" dirty="0"/>
          </a:p>
        </p:txBody>
      </p:sp>
      <p:pic>
        <p:nvPicPr>
          <p:cNvPr id="6" name="Picture 5" descr="C:\Users\James.Thorson\Desktop\UW Hideaway\Collaborations\2015 -- density-dependent range shifts\2016-02-18-none_nx=1000_restrictNWA_mass\Example_figure--Map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43" b="5953"/>
          <a:stretch/>
        </p:blipFill>
        <p:spPr bwMode="auto">
          <a:xfrm>
            <a:off x="-1841" y="544643"/>
            <a:ext cx="2362200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James.Thorson\Desktop\UW Hideaway\Collaborations\2015 -- density-dependent range shifts\2016-02-18-none_nx=1000_restrictNWA_mass\Example_figure--Timeserie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2" b="6852"/>
          <a:stretch/>
        </p:blipFill>
        <p:spPr bwMode="auto">
          <a:xfrm>
            <a:off x="2438181" y="423579"/>
            <a:ext cx="2362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05571" y="88615"/>
            <a:ext cx="2209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Arrowtooth flounder</a:t>
            </a:r>
          </a:p>
          <a:p>
            <a:pPr algn="ctr"/>
            <a:r>
              <a:rPr lang="en-US" sz="1400" b="1" dirty="0"/>
              <a:t>EBS</a:t>
            </a:r>
            <a:endParaRPr lang="en-GB" sz="14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0781" y="2060261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      Effective area   Index of abundance</a:t>
            </a:r>
            <a:endParaRPr lang="en-GB" sz="2000" dirty="0"/>
          </a:p>
        </p:txBody>
      </p:sp>
      <p:sp>
        <p:nvSpPr>
          <p:cNvPr id="10" name="Rectangle 9"/>
          <p:cNvSpPr/>
          <p:nvPr/>
        </p:nvSpPr>
        <p:spPr>
          <a:xfrm>
            <a:off x="2417351" y="4560600"/>
            <a:ext cx="25910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Thorson,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Rindorf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Gao,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Hanselman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Winker. 2016. Density-dependent changes in effective area occupied for sea-bottom-associated marine fishes.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283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(1840).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55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0" y="381000"/>
            <a:ext cx="3433763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Distribution shifts</a:t>
            </a:r>
          </a:p>
          <a:p>
            <a:r>
              <a:rPr lang="en-US" sz="2800" dirty="0"/>
              <a:t>Highly variable distribution for semi-pelagic species</a:t>
            </a:r>
          </a:p>
          <a:p>
            <a:pPr lvl="1"/>
            <a:r>
              <a:rPr lang="en-US" sz="2400" dirty="0"/>
              <a:t>Dogfish</a:t>
            </a:r>
          </a:p>
          <a:p>
            <a:pPr lvl="1"/>
            <a:r>
              <a:rPr lang="en-US" sz="2400" dirty="0"/>
              <a:t>Sablefish</a:t>
            </a:r>
          </a:p>
          <a:p>
            <a:pPr lvl="1"/>
            <a:r>
              <a:rPr lang="en-US" sz="2400" dirty="0"/>
              <a:t>Hake </a:t>
            </a:r>
          </a:p>
          <a:p>
            <a:r>
              <a:rPr lang="en-US" sz="2800" dirty="0"/>
              <a:t>Few clear trends</a:t>
            </a:r>
          </a:p>
          <a:p>
            <a:pPr lvl="1"/>
            <a:r>
              <a:rPr lang="en-US" sz="2400" dirty="0"/>
              <a:t>Depends on time-scale</a:t>
            </a:r>
          </a:p>
          <a:p>
            <a:pPr lvl="1"/>
            <a:endParaRPr lang="en-GB" dirty="0"/>
          </a:p>
        </p:txBody>
      </p:sp>
      <p:pic>
        <p:nvPicPr>
          <p:cNvPr id="5" name="Picture 4" descr="C:\Users\James.Thorson\Desktop\UW Hideaway\Collaborations\2015 -- combined triennial and shelf-slope\2015-11-16-nx=500_without_omega_epsilonRW-restrict_domain_tight_convergence_plustrendplot\Northing_among_speci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77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781800" y="54864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Model-based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Abundance-weighted average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374" y="5332511"/>
            <a:ext cx="34551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Thorson, Pinsky, and Ward. 2016. Model-based inference for estimating shifts in species distribution, area occupied and centre of gravity. Methods Ecol.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(8): 990–1002.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8212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686800" cy="1143000"/>
          </a:xfrm>
        </p:spPr>
        <p:txBody>
          <a:bodyPr/>
          <a:lstStyle/>
          <a:p>
            <a:r>
              <a:rPr lang="en-US" dirty="0"/>
              <a:t>Joint species distribution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440" y="138730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Silver hake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09444" y="139881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Atlantic cod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31274" y="139881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Haddock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7394" y="103810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Yellowtail flounder</a:t>
            </a:r>
            <a:endParaRPr lang="en-GB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8" t="-271" b="43333"/>
          <a:stretch/>
        </p:blipFill>
        <p:spPr>
          <a:xfrm>
            <a:off x="6855042" y="1778606"/>
            <a:ext cx="2209800" cy="46640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5" t="-271" b="43333"/>
          <a:stretch/>
        </p:blipFill>
        <p:spPr>
          <a:xfrm>
            <a:off x="4572000" y="1778606"/>
            <a:ext cx="2258683" cy="46640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6" b="43333"/>
          <a:stretch/>
        </p:blipFill>
        <p:spPr>
          <a:xfrm>
            <a:off x="2359916" y="1779092"/>
            <a:ext cx="2189784" cy="46532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6" b="43333"/>
          <a:stretch/>
        </p:blipFill>
        <p:spPr>
          <a:xfrm>
            <a:off x="106095" y="1778606"/>
            <a:ext cx="2197565" cy="46698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522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50801"/>
            <a:ext cx="7772400" cy="6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52400"/>
            <a:ext cx="8915400" cy="670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Combining surveys using VAST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25490"/>
              </p:ext>
            </p:extLst>
          </p:nvPr>
        </p:nvGraphicFramePr>
        <p:xfrm>
          <a:off x="0" y="762002"/>
          <a:ext cx="9144000" cy="6135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6764412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53029478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21504296"/>
                    </a:ext>
                  </a:extLst>
                </a:gridCol>
              </a:tblGrid>
              <a:tr h="461554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6448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/>
                        <a:t>Thorson Pinsky Ward 2016 MEE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California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triennial</a:t>
                      </a:r>
                      <a:r>
                        <a:rPr lang="en-US" sz="1600" baseline="0" dirty="0"/>
                        <a:t> (1982-2004) and annual (2003-present) survey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56796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/>
                        <a:t>O’Leary et</a:t>
                      </a:r>
                      <a:r>
                        <a:rPr lang="en-US" sz="1600" baseline="0" dirty="0"/>
                        <a:t> al. 2022 ICESJMS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Eastern, western,</a:t>
                      </a:r>
                      <a:r>
                        <a:rPr lang="en-US" sz="1600" baseline="0" dirty="0"/>
                        <a:t> and northern Bering Sea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US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historical</a:t>
                      </a:r>
                      <a:r>
                        <a:rPr lang="en-US" sz="1600" baseline="0" dirty="0"/>
                        <a:t> and climate-adaptive surveys with Russian survey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01176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Perretti</a:t>
                      </a:r>
                      <a:r>
                        <a:rPr lang="en-US" sz="1600" dirty="0"/>
                        <a:t> and Thorson 2019 Fish.</a:t>
                      </a:r>
                      <a:r>
                        <a:rPr lang="en-US" sz="1600" baseline="0" dirty="0"/>
                        <a:t> Res.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Northeast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offshore (NEFSC) and nearshore (NEAMAP) surveys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787952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Gruss</a:t>
                      </a:r>
                      <a:r>
                        <a:rPr lang="en-US" sz="1600" dirty="0"/>
                        <a:t> and Thorson 2019 ICESJMS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Gulf of 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various fishery-dependent</a:t>
                      </a:r>
                      <a:r>
                        <a:rPr lang="en-US" sz="1600" baseline="0" dirty="0"/>
                        <a:t> and –independent data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9642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Maureaud</a:t>
                      </a:r>
                      <a:r>
                        <a:rPr lang="en-US" sz="1600" dirty="0"/>
                        <a:t> et al. 2021 Global Change 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North</a:t>
                      </a:r>
                      <a:r>
                        <a:rPr lang="en-US" sz="1600" baseline="0" dirty="0"/>
                        <a:t> Pacific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US</a:t>
                      </a:r>
                      <a:r>
                        <a:rPr lang="en-US" sz="1600" baseline="0" dirty="0"/>
                        <a:t> and Canada surveys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26278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/>
                        <a:t>ICES Workshop</a:t>
                      </a:r>
                      <a:r>
                        <a:rPr lang="en-US" sz="1600" baseline="0" dirty="0"/>
                        <a:t> on Survey Information for Celtic Sea </a:t>
                      </a:r>
                      <a:r>
                        <a:rPr lang="en-US" sz="1600" baseline="0" dirty="0" err="1"/>
                        <a:t>Gadids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Celtic</a:t>
                      </a:r>
                      <a:r>
                        <a:rPr lang="en-US" sz="1600" baseline="0" dirty="0"/>
                        <a:t> Sea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French and Irish</a:t>
                      </a:r>
                      <a:r>
                        <a:rPr lang="en-US" sz="1600" baseline="0" dirty="0"/>
                        <a:t> surveys to account for French survey disruption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4096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Alglave</a:t>
                      </a:r>
                      <a:r>
                        <a:rPr lang="en-US" sz="1600" dirty="0"/>
                        <a:t> et al. 2022 ICESJMS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Bay of Biscay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fishery and survey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67110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Astarloa</a:t>
                      </a:r>
                      <a:r>
                        <a:rPr lang="en-US" sz="1600" dirty="0"/>
                        <a:t> et al. 2021 Frontiers in Marine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Bay of Biscay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various</a:t>
                      </a:r>
                      <a:r>
                        <a:rPr lang="en-US" sz="1600" baseline="0" dirty="0"/>
                        <a:t> surveys for common dolphin distribution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01991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Gruss</a:t>
                      </a:r>
                      <a:r>
                        <a:rPr lang="en-US" sz="1600" baseline="0" dirty="0"/>
                        <a:t> et al. 2020 Fish &amp; Fish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Eastern Bering 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predator diet</a:t>
                      </a:r>
                      <a:r>
                        <a:rPr lang="en-US" sz="1600" baseline="0" dirty="0"/>
                        <a:t> and density sampling to estimate diet proportions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039831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Gruss</a:t>
                      </a:r>
                      <a:r>
                        <a:rPr lang="en-US" sz="1600" dirty="0"/>
                        <a:t> et al. 2023 CJFAS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Eastern Bering 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Combine predator diets and industry cooperative survey to get forage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7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r="54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Joint species distribution models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154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800600" y="1447800"/>
            <a:ext cx="43434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Benefits of single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Include biological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Similar review standards and “burden of proof”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1047184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Spatio-temporal model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VAST package and </a:t>
            </a:r>
            <a:r>
              <a:rPr lang="en-US" sz="4000" b="1" dirty="0" err="1"/>
              <a:t>FishStats</a:t>
            </a:r>
            <a:r>
              <a:rPr lang="en-US" sz="4000" b="1" dirty="0"/>
              <a:t> toolbox</a:t>
            </a:r>
            <a:endParaRPr lang="en-GB" sz="4000" b="1" dirty="0"/>
          </a:p>
        </p:txBody>
      </p:sp>
      <p:sp>
        <p:nvSpPr>
          <p:cNvPr id="22" name="Oval 21"/>
          <p:cNvSpPr/>
          <p:nvPr/>
        </p:nvSpPr>
        <p:spPr>
          <a:xfrm>
            <a:off x="96475" y="1631959"/>
            <a:ext cx="4644965" cy="5124090"/>
          </a:xfrm>
          <a:prstGeom prst="ellipse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96475" y="3187589"/>
            <a:ext cx="2133600" cy="1981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507253" y="1631959"/>
            <a:ext cx="1981200" cy="2012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780368" y="3187590"/>
            <a:ext cx="1961072" cy="198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507253" y="2169694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Stock Assessment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6475" y="372098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Habitat Assessment</a:t>
            </a:r>
            <a:endParaRPr lang="en-GB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764553" y="3644789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Integrated ecosystem assessment</a:t>
            </a:r>
            <a:endParaRPr lang="en-GB" sz="2400" b="1" dirty="0"/>
          </a:p>
        </p:txBody>
      </p:sp>
      <p:sp>
        <p:nvSpPr>
          <p:cNvPr id="29" name="Oval 28"/>
          <p:cNvSpPr/>
          <p:nvPr/>
        </p:nvSpPr>
        <p:spPr>
          <a:xfrm>
            <a:off x="1354853" y="4771974"/>
            <a:ext cx="2133600" cy="1981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1333646" y="528111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Climate Assessment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59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0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r="54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762001"/>
            <a:ext cx="9144000" cy="60836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/>
              <a:t>Many operational versions</a:t>
            </a:r>
          </a:p>
          <a:p>
            <a:r>
              <a:rPr lang="en-US" sz="2800" dirty="0"/>
              <a:t>Hierarchical Modelling of Species Communities (HMSC)</a:t>
            </a:r>
          </a:p>
          <a:p>
            <a:pPr lvl="1"/>
            <a:r>
              <a:rPr lang="en-US" sz="2400" dirty="0" err="1"/>
              <a:t>Ovaskainen</a:t>
            </a:r>
            <a:r>
              <a:rPr lang="en-US" sz="2400" dirty="0"/>
              <a:t> et al. 2017</a:t>
            </a:r>
          </a:p>
          <a:p>
            <a:r>
              <a:rPr lang="en-US" sz="2800" dirty="0"/>
              <a:t>Generalized joint attribute model (GJAM)</a:t>
            </a:r>
          </a:p>
          <a:p>
            <a:pPr lvl="1"/>
            <a:r>
              <a:rPr lang="en-US" sz="2400" dirty="0"/>
              <a:t>Clark et al. 2017</a:t>
            </a:r>
          </a:p>
          <a:p>
            <a:r>
              <a:rPr lang="en-US" sz="2800" dirty="0"/>
              <a:t>Vector autoregressive </a:t>
            </a:r>
            <a:r>
              <a:rPr lang="en-US" sz="2800" dirty="0" err="1"/>
              <a:t>spatio</a:t>
            </a:r>
            <a:r>
              <a:rPr lang="en-US" sz="2800" dirty="0"/>
              <a:t>-temporal model (VAST)</a:t>
            </a:r>
          </a:p>
          <a:p>
            <a:pPr lvl="1"/>
            <a:r>
              <a:rPr lang="en-US" sz="2400" dirty="0"/>
              <a:t>Thorson and Barnett 2017</a:t>
            </a:r>
          </a:p>
          <a:p>
            <a:r>
              <a:rPr lang="en-US" sz="2800" dirty="0"/>
              <a:t>Finite Mixture of Regression Models (FMR)</a:t>
            </a:r>
          </a:p>
          <a:p>
            <a:pPr lvl="1"/>
            <a:r>
              <a:rPr lang="en-US" sz="2400" dirty="0" err="1"/>
              <a:t>Dunstun</a:t>
            </a:r>
            <a:r>
              <a:rPr lang="en-US" sz="2400" dirty="0"/>
              <a:t>, Foster and Darnell 2011</a:t>
            </a:r>
          </a:p>
          <a:p>
            <a:endParaRPr lang="en-US" sz="4000" dirty="0"/>
          </a:p>
          <a:p>
            <a:pPr marL="0" indent="0" algn="ctr">
              <a:buFont typeface="Arial" pitchFamily="34" charset="0"/>
              <a:buNone/>
            </a:pPr>
            <a:endParaRPr lang="en-US" sz="40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Joint species distribution models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00493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r="54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-12357"/>
            <a:ext cx="9144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000" b="1" dirty="0"/>
              <a:t>Several multivariate models available in VAST</a:t>
            </a:r>
          </a:p>
          <a:p>
            <a:pPr marL="0" indent="0" algn="ctr">
              <a:buFont typeface="Arial" pitchFamily="34" charset="0"/>
              <a:buNone/>
            </a:pPr>
            <a:endParaRPr lang="en-US" sz="40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1249680"/>
          <a:ext cx="9144001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111">
                  <a:extLst>
                    <a:ext uri="{9D8B030D-6E8A-4147-A177-3AD203B41FA5}">
                      <a16:colId xmlns:a16="http://schemas.microsoft.com/office/drawing/2014/main" val="3245507380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10479187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1954388130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1703601133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1095741000"/>
                    </a:ext>
                  </a:extLst>
                </a:gridCol>
                <a:gridCol w="1241778">
                  <a:extLst>
                    <a:ext uri="{9D8B030D-6E8A-4147-A177-3AD203B41FA5}">
                      <a16:colId xmlns:a16="http://schemas.microsoft.com/office/drawing/2014/main" val="3817567007"/>
                    </a:ext>
                  </a:extLst>
                </a:gridCol>
                <a:gridCol w="1241778">
                  <a:extLst>
                    <a:ext uri="{9D8B030D-6E8A-4147-A177-3AD203B41FA5}">
                      <a16:colId xmlns:a16="http://schemas.microsoft.com/office/drawing/2014/main" val="1869932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Size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Varies over</a:t>
                      </a:r>
                      <a:r>
                        <a:rPr lang="en-US" sz="1600" baseline="0" dirty="0"/>
                        <a:t> time?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Correlated among species?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Includes species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interactions?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Correlated</a:t>
                      </a:r>
                      <a:r>
                        <a:rPr lang="en-US" sz="1600" baseline="0" dirty="0"/>
                        <a:t> over time?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dynamics</a:t>
                      </a:r>
                      <a:r>
                        <a:rPr lang="en-US" sz="1600" baseline="0" dirty="0"/>
                        <a:t> are correlated locally?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7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factor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(no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63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Multivariate index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7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Empirical</a:t>
                      </a:r>
                      <a:r>
                        <a:rPr lang="en-US" baseline="0" dirty="0"/>
                        <a:t> orthogonal function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1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dynamic factor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50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</a:t>
                      </a:r>
                      <a:r>
                        <a:rPr lang="en-US" baseline="0" dirty="0"/>
                        <a:t> models of intermediate complexity for ecosystems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44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Joint demographic models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Varies among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2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2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700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 factor analysis</a:t>
            </a:r>
          </a:p>
        </p:txBody>
      </p:sp>
      <p:pic>
        <p:nvPicPr>
          <p:cNvPr id="6" name="Picture 5" descr="C:\Users\James.Thorson\Desktop\UW Hideaway\Collaborations\2014 -- Spatial factor analyis\2015-01-04_rockfish\ConfigII=1\Fig_2b_Lambda_LL_Config=6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1"/>
          <a:stretch/>
        </p:blipFill>
        <p:spPr bwMode="auto">
          <a:xfrm>
            <a:off x="0" y="685992"/>
            <a:ext cx="8686800" cy="53993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5986992"/>
            <a:ext cx="914400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Thorson,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Scheuerell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Shelton, See,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Skaug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Kristensen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(2015). Spatial factor analysis: a new tool for estimating joint species distributions and correlations in species range.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in Ecology and Evolution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(6), 627–637. https://doi.org/10.1111/2041-210X.12359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4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62" y="1194498"/>
            <a:ext cx="4343400" cy="557784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" y="1196173"/>
            <a:ext cx="4572000" cy="5577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15" y="0"/>
            <a:ext cx="8830001" cy="762000"/>
          </a:xfrm>
        </p:spPr>
        <p:txBody>
          <a:bodyPr>
            <a:normAutofit/>
          </a:bodyPr>
          <a:lstStyle/>
          <a:p>
            <a:r>
              <a:rPr lang="en-US" sz="3600" b="1" dirty="0"/>
              <a:t>Multivariate index standardization</a:t>
            </a:r>
            <a:endParaRPr lang="en-US" sz="3600" b="1" i="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018616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Lingcod case-study application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560653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 proportions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00515" y="560653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Male proportions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68828" y="604760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Design-based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7600" y="6047601"/>
            <a:ext cx="22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Spatio-temporal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0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:\Users\James.Thorson\Desktop\Work files\Collaborations\2018 -- Pacific biological oscillation\2019-06-10_EBS_Field=0300_Rho=0000_Obs=14_nx=250_fine=TRUE\_Fig_5_Cold pool comparison_V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r="8026" b="3077"/>
          <a:stretch/>
        </p:blipFill>
        <p:spPr bwMode="auto">
          <a:xfrm>
            <a:off x="5257801" y="1113145"/>
            <a:ext cx="2522838" cy="14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64178"/>
            <a:ext cx="4663662" cy="4847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6631806" y="1104572"/>
            <a:ext cx="26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pool area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737413" y="1545434"/>
            <a:ext cx="26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Biological index</a:t>
            </a:r>
          </a:p>
        </p:txBody>
      </p:sp>
      <p:pic>
        <p:nvPicPr>
          <p:cNvPr id="9" name="Picture 8" descr="F:\UW Hideaway (SyncBackFree)\Collaborations\2018 -- Pacific biological oscillation\2018-11-27_EBS_Field=0300_Rho=0000_Obs=24_nx=250\_Fig_2_Index_timeseries_NEW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t="31645" r="1396" b="37975"/>
          <a:stretch/>
        </p:blipFill>
        <p:spPr bwMode="auto">
          <a:xfrm>
            <a:off x="624840" y="1113145"/>
            <a:ext cx="3017520" cy="13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r="91385" b="57778"/>
          <a:stretch/>
        </p:blipFill>
        <p:spPr bwMode="auto">
          <a:xfrm>
            <a:off x="2056812" y="2791099"/>
            <a:ext cx="531730" cy="40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4" t="41857" r="91358" b="17777"/>
          <a:stretch/>
        </p:blipFill>
        <p:spPr bwMode="auto">
          <a:xfrm>
            <a:off x="-212631" y="2761717"/>
            <a:ext cx="609600" cy="41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4" t="3249" r="37035" b="57778"/>
          <a:stretch/>
        </p:blipFill>
        <p:spPr bwMode="auto">
          <a:xfrm>
            <a:off x="2641826" y="2743260"/>
            <a:ext cx="1676400" cy="40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2" t="42097" r="36412" b="18642"/>
          <a:stretch/>
        </p:blipFill>
        <p:spPr bwMode="auto">
          <a:xfrm>
            <a:off x="479737" y="2761717"/>
            <a:ext cx="171514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90500" y="6001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Factor 2: Long-term trends</a:t>
            </a:r>
          </a:p>
        </p:txBody>
      </p:sp>
      <p:pic>
        <p:nvPicPr>
          <p:cNvPr id="15" name="Picture 14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r="91385" b="57778"/>
          <a:stretch/>
        </p:blipFill>
        <p:spPr bwMode="auto">
          <a:xfrm>
            <a:off x="6751431" y="2702057"/>
            <a:ext cx="531730" cy="40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James.Thorson\Desktop\Work files\Collaborations\2018 -- Pacific biological oscillation\2019-06-10_EBS_Field=0300_Rho=0000_Obs=14_nx=250_fine=TRUE\_Fig_3_Index_ma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4" t="41857" r="91358" b="17777"/>
          <a:stretch/>
        </p:blipFill>
        <p:spPr bwMode="auto">
          <a:xfrm>
            <a:off x="4313031" y="2600084"/>
            <a:ext cx="609600" cy="415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4632247" y="60016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Factor 3: Cold pool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88615" y="0"/>
            <a:ext cx="883000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Empirical Orthogonal Function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31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3" y="1066800"/>
            <a:ext cx="3276600" cy="2856212"/>
          </a:xfrm>
        </p:spPr>
        <p:txBody>
          <a:bodyPr>
            <a:normAutofit/>
          </a:bodyPr>
          <a:lstStyle/>
          <a:p>
            <a:pPr marL="57150" indent="0">
              <a:spcAft>
                <a:spcPts val="0"/>
              </a:spcAft>
              <a:buNone/>
            </a:pPr>
            <a:r>
              <a:rPr lang="en-US" sz="2800" b="1" dirty="0" err="1"/>
              <a:t>Groundfish</a:t>
            </a:r>
            <a:r>
              <a:rPr lang="en-US" sz="2800" b="1" dirty="0"/>
              <a:t> in Gulf of AK</a:t>
            </a:r>
          </a:p>
          <a:p>
            <a:pPr>
              <a:spcAft>
                <a:spcPts val="0"/>
              </a:spcAft>
            </a:pPr>
            <a:r>
              <a:rPr lang="en-US" sz="2400" dirty="0"/>
              <a:t>Association of each species with each factor</a:t>
            </a:r>
          </a:p>
          <a:p>
            <a:pPr>
              <a:spcAft>
                <a:spcPts val="0"/>
              </a:spcAft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4324" y="6483769"/>
            <a:ext cx="32722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Factor 1</a:t>
            </a:r>
            <a:endParaRPr lang="en-GB" sz="20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401157" y="4698903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Factor 2</a:t>
            </a:r>
            <a:endParaRPr lang="en-GB" b="1" dirty="0"/>
          </a:p>
        </p:txBody>
      </p:sp>
      <p:pic>
        <p:nvPicPr>
          <p:cNvPr id="10" name="Picture 9" descr="C:\Users\James.Thorson\Desktop\UW Hideaway\Collaborations\2018 -- VAST decision tree\2018-06-21_B\Ordination_Epsilo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1" y="1833969"/>
            <a:ext cx="5943600" cy="506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James.Thorson\Desktop\UW Hideaway\Collaborations\2018 -- VAST decision tree\2018-06-21_B\Ordination_summary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47222" b="2777"/>
          <a:stretch/>
        </p:blipFill>
        <p:spPr bwMode="auto">
          <a:xfrm>
            <a:off x="377958" y="3284447"/>
            <a:ext cx="3004404" cy="326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5181600" y="49502"/>
            <a:ext cx="396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1:  </a:t>
            </a:r>
            <a:r>
              <a:rPr lang="en-US" sz="1400" i="1" dirty="0" err="1"/>
              <a:t>Atheresthes</a:t>
            </a:r>
            <a:r>
              <a:rPr lang="en-US" sz="1400" i="1" dirty="0"/>
              <a:t> </a:t>
            </a:r>
            <a:r>
              <a:rPr lang="en-US" sz="1400" i="1" dirty="0" err="1"/>
              <a:t>stomias</a:t>
            </a:r>
            <a:r>
              <a:rPr lang="en-US" sz="1400" dirty="0"/>
              <a:t>, arrowtooth flounder;  </a:t>
            </a:r>
          </a:p>
          <a:p>
            <a:pPr algn="r"/>
            <a:r>
              <a:rPr lang="en-US" sz="1400" dirty="0"/>
              <a:t>2: </a:t>
            </a:r>
            <a:r>
              <a:rPr lang="en-US" sz="1400" i="1" dirty="0" err="1"/>
              <a:t>Hippoglossus</a:t>
            </a:r>
            <a:r>
              <a:rPr lang="en-US" sz="1400" i="1" dirty="0"/>
              <a:t> </a:t>
            </a:r>
            <a:r>
              <a:rPr lang="en-US" sz="1400" i="1" dirty="0" err="1"/>
              <a:t>stenolepis</a:t>
            </a:r>
            <a:r>
              <a:rPr lang="en-US" sz="1400" dirty="0"/>
              <a:t>, Pacific halibut;  </a:t>
            </a:r>
          </a:p>
          <a:p>
            <a:pPr algn="r"/>
            <a:r>
              <a:rPr lang="en-US" sz="1400" dirty="0"/>
              <a:t>3: </a:t>
            </a:r>
            <a:r>
              <a:rPr lang="en-US" sz="1400" i="1" dirty="0" err="1"/>
              <a:t>Gadus</a:t>
            </a:r>
            <a:r>
              <a:rPr lang="en-US" sz="1400" i="1" dirty="0"/>
              <a:t> </a:t>
            </a:r>
            <a:r>
              <a:rPr lang="en-US" sz="1400" i="1" dirty="0" err="1"/>
              <a:t>chalcogrammus</a:t>
            </a:r>
            <a:r>
              <a:rPr lang="en-US" sz="1400" dirty="0"/>
              <a:t>, Walleye pollock;  </a:t>
            </a:r>
          </a:p>
          <a:p>
            <a:pPr algn="r"/>
            <a:r>
              <a:rPr lang="en-US" sz="1400" dirty="0"/>
              <a:t>4: </a:t>
            </a:r>
            <a:r>
              <a:rPr lang="en-US" sz="1400" i="1" dirty="0" err="1"/>
              <a:t>Glyptocephalus</a:t>
            </a:r>
            <a:r>
              <a:rPr lang="en-US" sz="1400" i="1" dirty="0"/>
              <a:t> </a:t>
            </a:r>
            <a:r>
              <a:rPr lang="en-US" sz="1400" i="1" dirty="0" err="1"/>
              <a:t>zachirus</a:t>
            </a:r>
            <a:r>
              <a:rPr lang="en-US" sz="1400" dirty="0"/>
              <a:t>, rex sole;  </a:t>
            </a:r>
          </a:p>
          <a:p>
            <a:pPr algn="r"/>
            <a:r>
              <a:rPr lang="en-US" sz="1400" dirty="0"/>
              <a:t>5: </a:t>
            </a:r>
            <a:r>
              <a:rPr lang="en-US" sz="1400" i="1" dirty="0" err="1"/>
              <a:t>Gadus</a:t>
            </a:r>
            <a:r>
              <a:rPr lang="en-US" sz="1400" i="1" dirty="0"/>
              <a:t> microcephalus</a:t>
            </a:r>
            <a:r>
              <a:rPr lang="en-US" sz="1400" dirty="0"/>
              <a:t>, Pacific cod;  </a:t>
            </a:r>
          </a:p>
          <a:p>
            <a:pPr algn="r"/>
            <a:r>
              <a:rPr lang="en-US" sz="1400" dirty="0"/>
              <a:t>6: </a:t>
            </a:r>
            <a:r>
              <a:rPr lang="en-US" sz="1400" i="1" dirty="0" err="1"/>
              <a:t>Hippoglossoides</a:t>
            </a:r>
            <a:r>
              <a:rPr lang="en-US" sz="1400" i="1" dirty="0"/>
              <a:t> </a:t>
            </a:r>
            <a:r>
              <a:rPr lang="en-US" sz="1400" i="1" dirty="0" err="1"/>
              <a:t>elassodon</a:t>
            </a:r>
            <a:r>
              <a:rPr lang="en-US" sz="1400" dirty="0"/>
              <a:t>, flathead sole;  </a:t>
            </a:r>
          </a:p>
          <a:p>
            <a:pPr algn="r"/>
            <a:r>
              <a:rPr lang="en-US" sz="1400" dirty="0"/>
              <a:t>7: </a:t>
            </a:r>
            <a:r>
              <a:rPr lang="en-US" sz="1400" i="1" dirty="0" err="1"/>
              <a:t>Microstomus</a:t>
            </a:r>
            <a:r>
              <a:rPr lang="en-US" sz="1400" i="1" dirty="0"/>
              <a:t> </a:t>
            </a:r>
            <a:r>
              <a:rPr lang="en-US" sz="1400" i="1" dirty="0" err="1"/>
              <a:t>pacificus</a:t>
            </a:r>
            <a:r>
              <a:rPr lang="en-US" sz="1400" dirty="0"/>
              <a:t>, Dover sole;  </a:t>
            </a:r>
          </a:p>
          <a:p>
            <a:pPr algn="r"/>
            <a:r>
              <a:rPr lang="en-US" sz="1400" dirty="0"/>
              <a:t>8: </a:t>
            </a:r>
            <a:r>
              <a:rPr lang="en-US" sz="1400" i="1" dirty="0" err="1"/>
              <a:t>Anoplopoma</a:t>
            </a:r>
            <a:r>
              <a:rPr lang="en-US" sz="1400" i="1" dirty="0"/>
              <a:t> fimbria</a:t>
            </a:r>
            <a:r>
              <a:rPr lang="en-US" sz="1400" dirty="0"/>
              <a:t>, sablefish</a:t>
            </a:r>
            <a:endParaRPr lang="en-GB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8615" y="0"/>
            <a:ext cx="5526385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Spatial dynamic factor analysis</a:t>
            </a:r>
          </a:p>
        </p:txBody>
      </p:sp>
    </p:spTree>
    <p:extLst>
      <p:ext uri="{BB962C8B-B14F-4D97-AF65-F5344CB8AC3E}">
        <p14:creationId xmlns:p14="http://schemas.microsoft.com/office/powerpoint/2010/main" val="142884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88" y="26670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Annual variation in density 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58766"/>
            <a:ext cx="8229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models of intermediate Complexity for Ecosystems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3081" y="1143003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Unfished population density</a:t>
            </a:r>
            <a:endParaRPr lang="en-GB" dirty="0"/>
          </a:p>
        </p:txBody>
      </p:sp>
      <p:pic>
        <p:nvPicPr>
          <p:cNvPr id="8" name="Picture 7" descr="C:\Users\James.Thorson\Desktop\UW Hideaway\Collaborations\2018 -- MICE in space\2018-07-28_GOA_nx=100\VAST_method=2_Rank=1_timing=1_Rho=AR_Finit=1_Field=4444\Figure_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b="77917"/>
          <a:stretch/>
        </p:blipFill>
        <p:spPr bwMode="auto">
          <a:xfrm>
            <a:off x="-4119" y="1651961"/>
            <a:ext cx="9144000" cy="101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James.Thorson\Desktop\UW Hideaway\Collaborations\2018 -- MICE in space\2018-07-28_GOA_nx=100\VAST_method=2_Rank=1_timing=1_Rho=AR_Finit=1_Field=4444\Figure_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20425" r="-1"/>
          <a:stretch/>
        </p:blipFill>
        <p:spPr bwMode="auto">
          <a:xfrm>
            <a:off x="0" y="3200400"/>
            <a:ext cx="9158377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36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56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838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anchor="t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Spatial 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99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38200"/>
                <a:ext cx="3548063" cy="5943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Matern correlation function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GB" dirty="0"/>
              </a:p>
              <a:p>
                <a:pPr lvl="1"/>
                <a:r>
                  <a:rPr lang="en-US" dirty="0"/>
                  <a:t>Approximately exponential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GB" dirty="0"/>
              </a:p>
              <a:p>
                <a:pPr lvl="1"/>
                <a:r>
                  <a:rPr lang="en-US" dirty="0"/>
                  <a:t>Approximately Gaussian</a:t>
                </a:r>
              </a:p>
              <a:p>
                <a:r>
                  <a:rPr lang="en-US" dirty="0"/>
                  <a:t>Differentiable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dirty="0"/>
                  <a:t> times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38200"/>
                <a:ext cx="3548063" cy="5943600"/>
              </a:xfrm>
              <a:blipFill>
                <a:blip r:embed="rId2"/>
                <a:stretch>
                  <a:fillRect l="-4296" t="-1333" r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r>
              <a:rPr lang="en-GB" dirty="0"/>
              <a:t>Spatial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67" y="1261667"/>
            <a:ext cx="5520133" cy="55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2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.Thorson\Desktop\UW Hideaway\Meetings and Presentations\2014-05-30 -- Quant Sem on spatial-Gompertz model\SPDE_explanation_p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3787028"/>
            <a:ext cx="9144000" cy="30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38600" y="76200"/>
                <a:ext cx="5029200" cy="3709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0,</m:t>
                          </m:r>
                          <m:r>
                            <a:rPr lang="el-GR" b="1" i="0" smtClean="0">
                              <a:latin typeface="Cambria Math"/>
                              <a:ea typeface="Cambria Math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r>
                  <a:rPr lang="en-US" dirty="0"/>
                  <a:t>Where the inverse-covariance matrix </a:t>
                </a:r>
                <a:r>
                  <a:rPr lang="el-GR" b="1" dirty="0"/>
                  <a:t>Σ</a:t>
                </a:r>
                <a:r>
                  <a:rPr lang="en-US" b="1" baseline="30000" dirty="0"/>
                  <a:t>-1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𝚺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>
                          <a:latin typeface="Cambria Math"/>
                        </a:rPr>
                        <m:t>𝐊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1" i="0" smtClean="0">
                          <a:latin typeface="Cambria Math"/>
                        </a:rPr>
                        <m:t>𝐊</m:t>
                      </m:r>
                    </m:oMath>
                  </m:oMathPara>
                </a14:m>
                <a:endParaRPr lang="en-US" b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𝐊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/>
                  <a:ea typeface="Cambria Math"/>
                </a:endParaRPr>
              </a:p>
              <a:p>
                <a:r>
                  <a:rPr lang="en-US" dirty="0">
                    <a:latin typeface="Cambria Math"/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/>
                  </a:rPr>
                  <a:t>K</a:t>
                </a:r>
                <a:r>
                  <a:rPr lang="en-US" dirty="0">
                    <a:latin typeface="Cambria Math"/>
                  </a:rPr>
                  <a:t> is a diffusion operator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/>
                  </a:rPr>
                  <a:t>M</a:t>
                </a:r>
                <a:r>
                  <a:rPr lang="en-US" baseline="-25000" dirty="0">
                    <a:latin typeface="Cambria Math"/>
                  </a:rPr>
                  <a:t>0</a:t>
                </a:r>
                <a:r>
                  <a:rPr lang="en-US" i="1" baseline="-25000" dirty="0">
                    <a:latin typeface="Cambria Math"/>
                  </a:rPr>
                  <a:t> </a:t>
                </a:r>
                <a:r>
                  <a:rPr lang="en-US" dirty="0">
                    <a:latin typeface="Cambria Math"/>
                  </a:rPr>
                  <a:t>is the area around each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/>
                  </a:rPr>
                  <a:t>M</a:t>
                </a:r>
                <a:r>
                  <a:rPr lang="en-US" baseline="-25000" dirty="0">
                    <a:latin typeface="Cambria Math"/>
                  </a:rPr>
                  <a:t>1</a:t>
                </a:r>
                <a:r>
                  <a:rPr lang="en-US" dirty="0">
                    <a:latin typeface="Cambria Math"/>
                  </a:rPr>
                  <a:t> is a measure of adjacency and distance</a:t>
                </a:r>
              </a:p>
              <a:p>
                <a:endParaRPr lang="en-US" dirty="0">
                  <a:latin typeface="Cambria Math"/>
                </a:endParaRPr>
              </a:p>
              <a:p>
                <a:r>
                  <a:rPr lang="en-US" dirty="0">
                    <a:latin typeface="Cambria Math"/>
                  </a:rPr>
                  <a:t>Which can reduce to a linear form:</a:t>
                </a:r>
                <a:endParaRPr lang="en-US" b="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76200"/>
                <a:ext cx="5029200" cy="3709349"/>
              </a:xfrm>
              <a:prstGeom prst="rect">
                <a:avLst/>
              </a:prstGeom>
              <a:blipFill>
                <a:blip r:embed="rId3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 descr="C:\Users\James.Thorson\Desktop\UW Hideaway\Meetings and Presentations\2014-05-30 -- Quant Sem on spatial-Gompertz model\SPDE_explanation_p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26632"/>
            <a:ext cx="3808484" cy="38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7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8467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Multivariate </a:t>
            </a:r>
            <a:r>
              <a:rPr lang="en-US" sz="4000" b="1" dirty="0" err="1"/>
              <a:t>spatio</a:t>
            </a:r>
            <a:r>
              <a:rPr lang="en-US" sz="4000" b="1" dirty="0"/>
              <a:t>-temporal models</a:t>
            </a:r>
            <a:endParaRPr lang="en-GB" sz="4000" b="1" dirty="0"/>
          </a:p>
        </p:txBody>
      </p:sp>
      <p:pic>
        <p:nvPicPr>
          <p:cNvPr id="14" name="Picture 13" descr="C:\Users\James.Thorson\Desktop\Work files\Collaborations\2020 -- end-to-end EOF\Figure 1\Figure_1schematic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4403" r="6893" b="4246"/>
          <a:stretch/>
        </p:blipFill>
        <p:spPr bwMode="auto">
          <a:xfrm>
            <a:off x="669222" y="567338"/>
            <a:ext cx="4817178" cy="377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7" t="2376" r="3719" b="5579"/>
          <a:stretch/>
        </p:blipFill>
        <p:spPr>
          <a:xfrm>
            <a:off x="5486400" y="626608"/>
            <a:ext cx="3589867" cy="3589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187334" y="1846986"/>
            <a:ext cx="315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Whole of ecosystem synthesis: Eastern Bering Sea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898" t="7971" r="32904" b="78650"/>
          <a:stretch/>
        </p:blipFill>
        <p:spPr>
          <a:xfrm>
            <a:off x="563212" y="4953550"/>
            <a:ext cx="3551588" cy="925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98" t="83059" r="32904" b="2616"/>
          <a:stretch/>
        </p:blipFill>
        <p:spPr>
          <a:xfrm>
            <a:off x="563211" y="5850194"/>
            <a:ext cx="3551589" cy="990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5233" y="4608043"/>
            <a:ext cx="326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Pollock 		Cod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232176" y="5082496"/>
            <a:ext cx="315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International partnerships: </a:t>
            </a:r>
          </a:p>
          <a:p>
            <a:pPr algn="ctr"/>
            <a:r>
              <a:rPr lang="en-US" b="1" dirty="0"/>
              <a:t>US and Russia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r="33441"/>
          <a:stretch/>
        </p:blipFill>
        <p:spPr>
          <a:xfrm>
            <a:off x="5361517" y="4850478"/>
            <a:ext cx="3553883" cy="199031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77933" y="4462080"/>
            <a:ext cx="326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Pollock 		Cod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3666136" y="5303817"/>
            <a:ext cx="262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 outside of eastern Bering Sea survey</a:t>
            </a:r>
          </a:p>
        </p:txBody>
      </p:sp>
    </p:spTree>
    <p:extLst>
      <p:ext uri="{BB962C8B-B14F-4D97-AF65-F5344CB8AC3E}">
        <p14:creationId xmlns:p14="http://schemas.microsoft.com/office/powerpoint/2010/main" val="21971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r>
              <a:rPr lang="en-GB" dirty="0"/>
              <a:t>Spatial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14400"/>
            <a:ext cx="86868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Sparse spatial correlation matrices</a:t>
            </a:r>
          </a:p>
          <a:p>
            <a:pPr lvl="1"/>
            <a:r>
              <a:rPr lang="en-US" dirty="0"/>
              <a:t>SPDE approximation</a:t>
            </a:r>
          </a:p>
          <a:p>
            <a:pPr lvl="1"/>
            <a:r>
              <a:rPr lang="en-US" dirty="0"/>
              <a:t>2D autoregressive process</a:t>
            </a:r>
          </a:p>
          <a:p>
            <a:pPr lvl="1"/>
            <a:r>
              <a:rPr lang="en-US" dirty="0"/>
              <a:t>Stream network as Ornstein-</a:t>
            </a:r>
            <a:r>
              <a:rPr lang="en-US" dirty="0" err="1"/>
              <a:t>Uhlenbeck</a:t>
            </a:r>
            <a:r>
              <a:rPr lang="en-US" dirty="0"/>
              <a:t>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Parameter estimation</a:t>
            </a:r>
          </a:p>
          <a:p>
            <a:pPr lvl="1"/>
            <a:r>
              <a:rPr lang="en-US" dirty="0"/>
              <a:t>Maximum marginal likelihood</a:t>
            </a:r>
          </a:p>
          <a:p>
            <a:pPr lvl="2"/>
            <a:r>
              <a:rPr lang="en-US" dirty="0"/>
              <a:t>Can use “bias-correction” for empirical Bayes predictions</a:t>
            </a:r>
          </a:p>
          <a:p>
            <a:pPr lvl="1"/>
            <a:r>
              <a:rPr lang="en-US" dirty="0"/>
              <a:t>Template Model Builder</a:t>
            </a:r>
          </a:p>
          <a:p>
            <a:pPr lvl="2"/>
            <a:r>
              <a:rPr lang="en-US" dirty="0"/>
              <a:t>Automatic differentiation</a:t>
            </a:r>
          </a:p>
          <a:p>
            <a:pPr lvl="2"/>
            <a:r>
              <a:rPr lang="en-US" dirty="0"/>
              <a:t>Laplace approximation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959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2213" y="5071901"/>
            <a:ext cx="1757239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Cold pool extent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084" y="6061715"/>
            <a:ext cx="273236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Age-0 pollock abundance</a:t>
            </a:r>
          </a:p>
          <a:p>
            <a:pPr algn="ctr"/>
            <a:r>
              <a:rPr lang="en-US" dirty="0"/>
              <a:t>(southern middle domain)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83" y="3659451"/>
            <a:ext cx="273236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Age-0 pollock abundance</a:t>
            </a:r>
          </a:p>
          <a:p>
            <a:pPr algn="ctr"/>
            <a:r>
              <a:rPr lang="en-US" dirty="0"/>
              <a:t>(northern middle domain)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6641" y="3659451"/>
            <a:ext cx="273236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Arrowtooth</a:t>
            </a:r>
            <a:r>
              <a:rPr lang="en-US" dirty="0"/>
              <a:t> abundance</a:t>
            </a:r>
          </a:p>
          <a:p>
            <a:pPr algn="ctr"/>
            <a:r>
              <a:rPr lang="en-US" dirty="0"/>
              <a:t>(northern middle domain)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6641" y="6061714"/>
            <a:ext cx="273236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Arrowtooth</a:t>
            </a:r>
            <a:r>
              <a:rPr lang="en-US" dirty="0"/>
              <a:t> abundance</a:t>
            </a:r>
          </a:p>
          <a:p>
            <a:pPr algn="ctr"/>
            <a:r>
              <a:rPr lang="en-US"/>
              <a:t>(outer </a:t>
            </a:r>
            <a:r>
              <a:rPr lang="en-US" dirty="0"/>
              <a:t>domain)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14648" y="2642928"/>
            <a:ext cx="27323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Predator/prey overlap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78551" y="5470695"/>
            <a:ext cx="904973" cy="537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inus 12"/>
          <p:cNvSpPr/>
          <p:nvPr/>
        </p:nvSpPr>
        <p:spPr>
          <a:xfrm>
            <a:off x="5159135" y="265834"/>
            <a:ext cx="631596" cy="415961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59452" y="5470695"/>
            <a:ext cx="904262" cy="537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inus 14"/>
          <p:cNvSpPr/>
          <p:nvPr/>
        </p:nvSpPr>
        <p:spPr>
          <a:xfrm>
            <a:off x="6783523" y="4478236"/>
            <a:ext cx="631596" cy="415961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461763" y="4359474"/>
            <a:ext cx="1321761" cy="661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59453" y="4359474"/>
            <a:ext cx="1457465" cy="658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us 17"/>
          <p:cNvSpPr/>
          <p:nvPr/>
        </p:nvSpPr>
        <p:spPr>
          <a:xfrm>
            <a:off x="2510047" y="5470695"/>
            <a:ext cx="461914" cy="490196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6288185" y="5441233"/>
            <a:ext cx="461914" cy="490196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61763" y="3012260"/>
            <a:ext cx="1252276" cy="647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us 20"/>
          <p:cNvSpPr/>
          <p:nvPr/>
        </p:nvSpPr>
        <p:spPr>
          <a:xfrm>
            <a:off x="4697221" y="228717"/>
            <a:ext cx="461914" cy="490196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376656" y="3006488"/>
            <a:ext cx="1640262" cy="652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lus 22"/>
          <p:cNvSpPr/>
          <p:nvPr/>
        </p:nvSpPr>
        <p:spPr>
          <a:xfrm>
            <a:off x="6327381" y="2944537"/>
            <a:ext cx="461914" cy="490196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31037" y="1296574"/>
            <a:ext cx="273236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Arrowtooth</a:t>
            </a:r>
            <a:r>
              <a:rPr lang="en-US" dirty="0"/>
              <a:t> consumption of age-0 pollock</a:t>
            </a:r>
          </a:p>
        </p:txBody>
      </p:sp>
      <p:cxnSp>
        <p:nvCxnSpPr>
          <p:cNvPr id="25" name="Straight Arrow Connector 24"/>
          <p:cNvCxnSpPr>
            <a:stCxn id="11" idx="0"/>
          </p:cNvCxnSpPr>
          <p:nvPr/>
        </p:nvCxnSpPr>
        <p:spPr>
          <a:xfrm flipH="1" flipV="1">
            <a:off x="4680831" y="2027176"/>
            <a:ext cx="1" cy="615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us 25"/>
          <p:cNvSpPr/>
          <p:nvPr/>
        </p:nvSpPr>
        <p:spPr>
          <a:xfrm>
            <a:off x="4181666" y="2089954"/>
            <a:ext cx="461914" cy="490196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Plus 26"/>
          <p:cNvSpPr/>
          <p:nvPr/>
        </p:nvSpPr>
        <p:spPr>
          <a:xfrm>
            <a:off x="93192" y="207117"/>
            <a:ext cx="461914" cy="490196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8" name="Minus 27"/>
          <p:cNvSpPr/>
          <p:nvPr/>
        </p:nvSpPr>
        <p:spPr>
          <a:xfrm>
            <a:off x="520731" y="238825"/>
            <a:ext cx="631596" cy="415961"/>
          </a:xfrm>
          <a:prstGeom prst="mathMin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9" name="Minus 28"/>
          <p:cNvSpPr/>
          <p:nvPr/>
        </p:nvSpPr>
        <p:spPr>
          <a:xfrm>
            <a:off x="2026305" y="4410161"/>
            <a:ext cx="631596" cy="415961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2592182" y="2914863"/>
            <a:ext cx="461914" cy="490196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86608" y="207117"/>
            <a:ext cx="327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Shown by Goodman et al. 2022 (</a:t>
            </a:r>
            <a:r>
              <a:rPr lang="en-US" sz="1600" dirty="0">
                <a:hlinkClick r:id="rId3"/>
              </a:rPr>
              <a:t>https://doi.org/10.1111/ecog.06084</a:t>
            </a:r>
            <a:r>
              <a:rPr lang="en-US" sz="1600" dirty="0"/>
              <a:t>, see Fig. 6 left panel)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72901" y="130769"/>
            <a:ext cx="327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Shown by Thorson et al. 2021 (</a:t>
            </a:r>
            <a:r>
              <a:rPr lang="en-US" sz="1600" dirty="0">
                <a:hlinkClick r:id="rId4"/>
              </a:rPr>
              <a:t>https://doi.org/10.1111/ecog.05471</a:t>
            </a:r>
            <a:r>
              <a:rPr lang="en-US" sz="1600" dirty="0"/>
              <a:t>, see Fig. 6, 3</a:t>
            </a:r>
            <a:r>
              <a:rPr lang="en-US" sz="1600" baseline="30000" dirty="0"/>
              <a:t>rd</a:t>
            </a:r>
            <a:r>
              <a:rPr lang="en-US" sz="1600" dirty="0"/>
              <a:t> row) </a:t>
            </a:r>
          </a:p>
        </p:txBody>
      </p:sp>
    </p:spTree>
    <p:extLst>
      <p:ext uri="{BB962C8B-B14F-4D97-AF65-F5344CB8AC3E}">
        <p14:creationId xmlns:p14="http://schemas.microsoft.com/office/powerpoint/2010/main" val="111158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6200"/>
            <a:ext cx="8686800" cy="6553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Multiple roles for VAST in NMFS Science Pipeline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006893"/>
              </p:ext>
            </p:extLst>
          </p:nvPr>
        </p:nvGraphicFramePr>
        <p:xfrm>
          <a:off x="0" y="685802"/>
          <a:ext cx="9144000" cy="423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1155666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4357764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2089995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70411265"/>
                    </a:ext>
                  </a:extLst>
                </a:gridCol>
              </a:tblGrid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Role for VAST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68615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 planning and survey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 survey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Oyafuso</a:t>
                      </a:r>
                      <a:r>
                        <a:rPr lang="en-US" baseline="0" dirty="0"/>
                        <a:t> et al. 2021 ICESJMS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100101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coordination and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 for survey disruptions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ICES WK-USER report on model-based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976706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synthesis of survey data to generate data 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Mod-Squad </a:t>
                      </a:r>
                      <a:r>
                        <a:rPr lang="en-US" dirty="0">
                          <a:hlinkClick r:id="rId2"/>
                        </a:rPr>
                        <a:t>TOR </a:t>
                      </a:r>
                      <a:r>
                        <a:rPr lang="en-US" dirty="0"/>
                        <a:t>as annual AFSC program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29963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in stock,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habitat,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ecosystem,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climate assessment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 efficiency and inference for NMFS core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hlinkClick r:id="rId3"/>
                        </a:rPr>
                        <a:t>applications list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71180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discussion of models to inform co-management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 stakeholder understanding via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NMFS</a:t>
                      </a:r>
                      <a:r>
                        <a:rPr lang="en-US" baseline="0" dirty="0"/>
                        <a:t> Distribution Mapping and Analysis Portal (</a:t>
                      </a:r>
                      <a:r>
                        <a:rPr lang="en-US" baseline="0" dirty="0" err="1">
                          <a:hlinkClick r:id="rId4"/>
                        </a:rPr>
                        <a:t>DisMAP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510007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0" y="5029200"/>
            <a:ext cx="8991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Goal:</a:t>
            </a:r>
          </a:p>
          <a:p>
            <a:r>
              <a:rPr lang="en-US" sz="2400" dirty="0"/>
              <a:t>Provide unified methods for shared methods development, review, and re-use of standardized data products </a:t>
            </a:r>
          </a:p>
        </p:txBody>
      </p:sp>
    </p:spTree>
    <p:extLst>
      <p:ext uri="{BB962C8B-B14F-4D97-AF65-F5344CB8AC3E}">
        <p14:creationId xmlns:p14="http://schemas.microsoft.com/office/powerpoint/2010/main" val="144602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38" y="0"/>
            <a:ext cx="573092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33900" y="5715000"/>
            <a:ext cx="4038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Walleye pollock density in Eastern Bering Sea</a:t>
            </a:r>
            <a:endParaRPr lang="en-US" sz="2400" b="1" dirty="0"/>
          </a:p>
          <a:p>
            <a:pPr algn="ctr"/>
            <a:r>
              <a:rPr lang="en-US" dirty="0"/>
              <a:t>(ln kg. per square km.)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00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Combining multiple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14400"/>
            <a:ext cx="5292725" cy="51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Has moved &gt;300 km north from 1995-2018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Nearly 200 km north from 2012-2018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Increase 250% in area occupied since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1" t="9222" b="14344"/>
          <a:stretch/>
        </p:blipFill>
        <p:spPr>
          <a:xfrm>
            <a:off x="4495800" y="4648200"/>
            <a:ext cx="46482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t="1336" b="11498"/>
          <a:stretch/>
        </p:blipFill>
        <p:spPr>
          <a:xfrm>
            <a:off x="5791200" y="838199"/>
            <a:ext cx="3169920" cy="32308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14850" y="4194811"/>
            <a:ext cx="444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Northward center of gravity (km)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3981240" y="2202627"/>
            <a:ext cx="32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log of square-kilometers</a:t>
            </a:r>
          </a:p>
        </p:txBody>
      </p:sp>
    </p:spTree>
    <p:extLst>
      <p:ext uri="{BB962C8B-B14F-4D97-AF65-F5344CB8AC3E}">
        <p14:creationId xmlns:p14="http://schemas.microsoft.com/office/powerpoint/2010/main" val="267402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5916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00" y="6248400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Pinsky et al. 2013 </a:t>
            </a:r>
            <a:r>
              <a:rPr lang="en-US" sz="2000" i="1" dirty="0"/>
              <a:t>Science</a:t>
            </a:r>
            <a:r>
              <a:rPr lang="en-US" sz="2000" dirty="0"/>
              <a:t> “Marine taxa track local climate velocity”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9108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228600"/>
                <a:ext cx="8610600" cy="66294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US" sz="7300" b="1" dirty="0"/>
                  <a:t>Useful outputs</a:t>
                </a:r>
                <a:endParaRPr lang="en-US" sz="4400" b="1" dirty="0"/>
              </a:p>
              <a:p>
                <a:pPr marL="0" indent="0">
                  <a:buNone/>
                </a:pPr>
                <a:r>
                  <a:rPr lang="en-US" sz="4500" dirty="0"/>
                  <a:t>1.   Total abundance </a:t>
                </a:r>
                <a:r>
                  <a:rPr lang="en-US" dirty="0"/>
                  <a:t>(units: kilograms)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4500" dirty="0"/>
                  <a:t>2.   Average density </a:t>
                </a:r>
                <a:r>
                  <a:rPr lang="en-US" dirty="0"/>
                  <a:t>(units: kilograms per square-kilometer)</a:t>
                </a:r>
                <a:endParaRPr lang="en-US" sz="4500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US" sz="4500" dirty="0"/>
                  <a:t>3.   Center of distribution (</a:t>
                </a:r>
                <a:r>
                  <a:rPr lang="en-US" dirty="0"/>
                  <a:t>units:  kilometers relative to reference location</a:t>
                </a:r>
                <a:r>
                  <a:rPr lang="en-US" sz="45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4500" dirty="0"/>
                  <a:t>4.   Effective area occupied </a:t>
                </a:r>
                <a:r>
                  <a:rPr lang="en-US" dirty="0"/>
                  <a:t>(units: square-kilometers)</a:t>
                </a:r>
                <a:endParaRPr lang="en-US" sz="4500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228600"/>
                <a:ext cx="8610600" cy="6629400"/>
              </a:xfrm>
              <a:blipFill>
                <a:blip r:embed="rId2"/>
                <a:stretch>
                  <a:fillRect l="-1699" t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4786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1597</Words>
  <Application>Microsoft Office PowerPoint</Application>
  <PresentationFormat>On-screen Show (4:3)</PresentationFormat>
  <Paragraphs>339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Narrow</vt:lpstr>
      <vt:lpstr>Calibri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Combining multiple surveys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species distribution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Multivariate index standardization</vt:lpstr>
      <vt:lpstr>PowerPoint Presentation</vt:lpstr>
      <vt:lpstr>PowerPoint Presentation</vt:lpstr>
      <vt:lpstr>Spatial models of intermediate Complexity for Ecosystems</vt:lpstr>
      <vt:lpstr>PowerPoint Presentation</vt:lpstr>
      <vt:lpstr>Spatial Correlation</vt:lpstr>
      <vt:lpstr>PowerPoint Presentation</vt:lpstr>
      <vt:lpstr>Spatial 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 T</cp:lastModifiedBy>
  <cp:revision>406</cp:revision>
  <dcterms:created xsi:type="dcterms:W3CDTF">2010-02-28T21:11:55Z</dcterms:created>
  <dcterms:modified xsi:type="dcterms:W3CDTF">2025-05-19T14:29:32Z</dcterms:modified>
</cp:coreProperties>
</file>